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2" r:id="rId5"/>
    <p:sldId id="263" r:id="rId6"/>
    <p:sldId id="261" r:id="rId7"/>
  </p:sldIdLst>
  <p:sldSz cx="12192000" cy="6858000"/>
  <p:notesSz cx="6858000" cy="9144000"/>
  <p:embeddedFontLst>
    <p:embeddedFont>
      <p:font typeface="나눔바른고딕" panose="020B0600000101010101" charset="-127"/>
      <p:regular r:id="rId9"/>
      <p:bold r:id="rId10"/>
    </p:embeddedFont>
    <p:embeddedFont>
      <p:font typeface="Pretendard" panose="02000503000000020004" pitchFamily="50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9D379-BF87-4D8B-AFCF-0D151281D499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9FDC6-0201-4EB2-BF98-16B571E6D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E255-2CBE-4999-924D-5FFF2BBCC55B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9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D1C4-B4C2-4726-B48C-22FE6C409733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3821-9C7E-4089-8C43-EF248424F153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D1F1-7C73-4676-8749-BE8C282CCA41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4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CC1E-E026-46EF-80B9-0240DC54D129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C2D5-3FF3-4F55-A9A8-AC7679469A90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3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CC43-B269-42A1-9AB0-7EE82F07139E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7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141-53F0-49C2-AADE-FBA8947AB08C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8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E063-CDF8-4442-A1AA-107CE03E36B2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2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9868-41BD-4858-ACF7-B3FAEE562B28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3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3873-8A61-4CC0-A499-2BC753711A32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4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40A9-713A-418B-8427-C335E035DEAF}" type="datetime1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6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2440" y="1876098"/>
            <a:ext cx="362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2023-2 </a:t>
            </a:r>
            <a:r>
              <a:rPr lang="ko-KR" altLang="en-US" dirty="0"/>
              <a:t>기전융합종합설계 제안서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314" y="2673820"/>
            <a:ext cx="109773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+mj-lt"/>
                <a:ea typeface="맑은 고딕" panose="020B0503020000020004" pitchFamily="50" charset="-127"/>
              </a:rPr>
              <a:t>AI </a:t>
            </a:r>
            <a:r>
              <a:rPr lang="ko-KR" altLang="en-US" sz="3500" b="1" dirty="0"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3500" b="1" dirty="0"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3500" b="1" dirty="0">
                <a:latin typeface="+mj-lt"/>
                <a:ea typeface="맑은 고딕" panose="020B0503020000020004" pitchFamily="50" charset="-127"/>
              </a:rPr>
              <a:t>를 이용한 강종 분류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9240" y="4086723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기계제어공학부 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21801017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김은찬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9240" y="4456055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지도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: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김영근 교수님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8432" y="670812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23.09.15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24" y="5712200"/>
            <a:ext cx="2079752" cy="7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3040" y="213360"/>
            <a:ext cx="250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ea typeface="나눔바른고딕" panose="020B0603020101020101" pitchFamily="50" charset="-127"/>
              </a:rPr>
              <a:t>1. </a:t>
            </a:r>
            <a:r>
              <a:rPr lang="ko-KR" altLang="en-US" sz="2000" b="1" dirty="0">
                <a:latin typeface="+mj-lt"/>
                <a:ea typeface="나눔바른고딕" panose="020B0603020101020101" pitchFamily="50" charset="-127"/>
              </a:rPr>
              <a:t>연구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7599C-7C53-4947-B5E1-2CB236163D5D}"/>
              </a:ext>
            </a:extLst>
          </p:cNvPr>
          <p:cNvSpPr txBox="1"/>
          <p:nvPr/>
        </p:nvSpPr>
        <p:spPr>
          <a:xfrm>
            <a:off x="1030555" y="5531691"/>
            <a:ext cx="3712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강종에 따른 스파크 형태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133A96-ECA7-41A7-B618-82CA647D640A}"/>
              </a:ext>
            </a:extLst>
          </p:cNvPr>
          <p:cNvGrpSpPr/>
          <p:nvPr/>
        </p:nvGrpSpPr>
        <p:grpSpPr>
          <a:xfrm>
            <a:off x="1096498" y="923373"/>
            <a:ext cx="3581009" cy="4519055"/>
            <a:chOff x="1228383" y="923372"/>
            <a:chExt cx="3947613" cy="501125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BDDD241-C4B3-4632-A82D-081FA6A60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383" y="923372"/>
              <a:ext cx="3947613" cy="250562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3242AF6-0E96-4CF7-B7EF-CC0FAF8E1A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29"/>
            <a:stretch/>
          </p:blipFill>
          <p:spPr>
            <a:xfrm>
              <a:off x="1228383" y="3527986"/>
              <a:ext cx="3947613" cy="240664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F02FBFF-DD1B-4E3C-9CA1-5721F00DB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860" y="1383527"/>
            <a:ext cx="6604880" cy="13781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B5923-09A3-4A90-B5A0-AD1CBFC6F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93" y="3052387"/>
            <a:ext cx="6090825" cy="14073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5B36CE-EF8D-43D3-BE72-4B4D7D1BC205}"/>
              </a:ext>
            </a:extLst>
          </p:cNvPr>
          <p:cNvSpPr txBox="1"/>
          <p:nvPr/>
        </p:nvSpPr>
        <p:spPr>
          <a:xfrm>
            <a:off x="6420348" y="5521331"/>
            <a:ext cx="408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스파크 모양이 유사하면 분류 정확도 감소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3C4FB5F-C1BC-4723-A860-2EC755556216}"/>
              </a:ext>
            </a:extLst>
          </p:cNvPr>
          <p:cNvSpPr/>
          <p:nvPr/>
        </p:nvSpPr>
        <p:spPr>
          <a:xfrm>
            <a:off x="8185638" y="4605681"/>
            <a:ext cx="553916" cy="6770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DB395-426C-46A5-953D-9AEB007B5609}"/>
              </a:ext>
            </a:extLst>
          </p:cNvPr>
          <p:cNvSpPr txBox="1"/>
          <p:nvPr/>
        </p:nvSpPr>
        <p:spPr>
          <a:xfrm>
            <a:off x="7839075" y="262753"/>
            <a:ext cx="4261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AI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활용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이용한 강종 분류</a:t>
            </a:r>
          </a:p>
        </p:txBody>
      </p:sp>
    </p:spTree>
    <p:extLst>
      <p:ext uri="{BB962C8B-B14F-4D97-AF65-F5344CB8AC3E}">
        <p14:creationId xmlns:p14="http://schemas.microsoft.com/office/powerpoint/2010/main" val="391328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3039" y="213360"/>
            <a:ext cx="364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ea typeface="나눔바른고딕" panose="020B0603020101020101" pitchFamily="50" charset="-127"/>
              </a:rPr>
              <a:t>2. </a:t>
            </a:r>
            <a:r>
              <a:rPr lang="ko-KR" altLang="en-US" sz="2000" b="1" dirty="0">
                <a:latin typeface="+mj-lt"/>
                <a:ea typeface="나눔바른고딕" panose="020B0603020101020101" pitchFamily="50" charset="-127"/>
              </a:rPr>
              <a:t>연구 목적 및 정량적 목표치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25C1F24-5081-4CF4-9303-C98760FE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9" y="1036654"/>
            <a:ext cx="3471064" cy="25291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CC4810-B870-4FD7-B1EA-4AE04B21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508" y="961448"/>
            <a:ext cx="3186731" cy="27275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E19E4D-B198-47BD-8999-41835ED4554D}"/>
              </a:ext>
            </a:extLst>
          </p:cNvPr>
          <p:cNvSpPr txBox="1"/>
          <p:nvPr/>
        </p:nvSpPr>
        <p:spPr>
          <a:xfrm>
            <a:off x="7267575" y="4354534"/>
            <a:ext cx="629957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최근 연구에서는 강종 분류 정확도 </a:t>
            </a:r>
            <a:r>
              <a:rPr lang="en-US" altLang="ko-KR" sz="1600" dirty="0"/>
              <a:t>82%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→ </a:t>
            </a:r>
            <a:r>
              <a:rPr lang="ko-KR" altLang="en-US" sz="1600" b="1" dirty="0"/>
              <a:t>강종 간 분류 정확도 </a:t>
            </a:r>
            <a:r>
              <a:rPr lang="en-US" altLang="ko-KR" sz="1600" b="1" dirty="0"/>
              <a:t>95% </a:t>
            </a:r>
            <a:r>
              <a:rPr lang="ko-KR" altLang="en-US" sz="1600" b="1" dirty="0"/>
              <a:t>이상 목표</a:t>
            </a:r>
            <a:endParaRPr lang="en-US" altLang="ko-KR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3036D-B4B8-4A4E-8E4D-B17443744AF3}"/>
              </a:ext>
            </a:extLst>
          </p:cNvPr>
          <p:cNvSpPr txBox="1"/>
          <p:nvPr/>
        </p:nvSpPr>
        <p:spPr>
          <a:xfrm>
            <a:off x="7102239" y="1524210"/>
            <a:ext cx="55883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영상처리로 어느 정도의 강종까지 구분 가능한지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강종의 최소 구분 간극이 어느 정도인가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얼마의 정확도로 구분 가능한가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30BDD-B203-44B2-9EE4-07F2CF905F96}"/>
              </a:ext>
            </a:extLst>
          </p:cNvPr>
          <p:cNvSpPr txBox="1"/>
          <p:nvPr/>
        </p:nvSpPr>
        <p:spPr>
          <a:xfrm>
            <a:off x="7267575" y="1137372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연구 목적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5AD46-5620-40EC-8FB6-BF130DE7EF95}"/>
              </a:ext>
            </a:extLst>
          </p:cNvPr>
          <p:cNvSpPr txBox="1"/>
          <p:nvPr/>
        </p:nvSpPr>
        <p:spPr>
          <a:xfrm>
            <a:off x="7267575" y="3974013"/>
            <a:ext cx="151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정량적 목표치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DDB07-68C8-4033-AA86-074CC567D64A}"/>
              </a:ext>
            </a:extLst>
          </p:cNvPr>
          <p:cNvSpPr txBox="1"/>
          <p:nvPr/>
        </p:nvSpPr>
        <p:spPr>
          <a:xfrm>
            <a:off x="7839075" y="262753"/>
            <a:ext cx="4261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AI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활용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이용한 강종 분류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EC5E18B-32BD-4DFE-881C-D37773DF6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887" y="3981048"/>
            <a:ext cx="4993242" cy="212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3039" y="213360"/>
            <a:ext cx="364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>
                <a:latin typeface="+mj-lt"/>
                <a:ea typeface="나눔바른고딕" panose="020B0603020101020101" pitchFamily="50" charset="-127"/>
              </a:rPr>
              <a:t>연구 추진 방법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C5B27E-5691-4D5E-AC20-E817584CC601}"/>
              </a:ext>
            </a:extLst>
          </p:cNvPr>
          <p:cNvGrpSpPr/>
          <p:nvPr/>
        </p:nvGrpSpPr>
        <p:grpSpPr>
          <a:xfrm>
            <a:off x="1109785" y="817685"/>
            <a:ext cx="9623473" cy="4079377"/>
            <a:chOff x="716280" y="1002707"/>
            <a:chExt cx="10359991" cy="44548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729E11E-E95D-49CB-A801-71018B298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14" t="-276" r="-803" b="9623"/>
            <a:stretch/>
          </p:blipFill>
          <p:spPr>
            <a:xfrm>
              <a:off x="716280" y="1002707"/>
              <a:ext cx="3176438" cy="200170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6B3DA20-4C2F-4A2D-BFBB-F1C983DBE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43" b="8947"/>
            <a:stretch/>
          </p:blipFill>
          <p:spPr>
            <a:xfrm>
              <a:off x="4246684" y="1002707"/>
              <a:ext cx="3298568" cy="200931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2BEEF7F-F472-435C-A920-5D51F48AC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56" b="5950"/>
            <a:stretch/>
          </p:blipFill>
          <p:spPr>
            <a:xfrm>
              <a:off x="7899218" y="1009942"/>
              <a:ext cx="3177053" cy="200208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195C136-2150-4C2F-B74C-A142267B0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18" t="2284" r="2286" b="10505"/>
            <a:stretch/>
          </p:blipFill>
          <p:spPr>
            <a:xfrm>
              <a:off x="2462240" y="3455806"/>
              <a:ext cx="3015763" cy="200171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CFAFC02-3332-4B0A-AD6E-B1C7F701D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63" t="3193" r="4220" b="5402"/>
            <a:stretch/>
          </p:blipFill>
          <p:spPr>
            <a:xfrm>
              <a:off x="6690214" y="3450454"/>
              <a:ext cx="3015763" cy="200209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D857322-30BD-416F-B02F-9B5323AB4FED}"/>
              </a:ext>
            </a:extLst>
          </p:cNvPr>
          <p:cNvSpPr txBox="1"/>
          <p:nvPr/>
        </p:nvSpPr>
        <p:spPr>
          <a:xfrm>
            <a:off x="4822092" y="5371323"/>
            <a:ext cx="241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탄소 함량이 높을 수록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15B33D-CFFE-494B-91B8-56B1B1053FA0}"/>
              </a:ext>
            </a:extLst>
          </p:cNvPr>
          <p:cNvSpPr txBox="1"/>
          <p:nvPr/>
        </p:nvSpPr>
        <p:spPr>
          <a:xfrm>
            <a:off x="4629838" y="5714278"/>
            <a:ext cx="280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밝기</a:t>
            </a:r>
            <a:r>
              <a:rPr lang="en-US" altLang="ko-KR" dirty="0"/>
              <a:t>, </a:t>
            </a:r>
            <a:r>
              <a:rPr lang="ko-KR" altLang="en-US" b="1" dirty="0"/>
              <a:t>파열</a:t>
            </a:r>
            <a:r>
              <a:rPr lang="ko-KR" altLang="en-US" dirty="0"/>
              <a:t>의 정도 ↑</a:t>
            </a:r>
            <a:r>
              <a:rPr lang="en-US" altLang="ko-KR" dirty="0"/>
              <a:t>, </a:t>
            </a:r>
            <a:r>
              <a:rPr lang="ko-KR" altLang="en-US" b="1" dirty="0"/>
              <a:t>길이 </a:t>
            </a:r>
            <a:r>
              <a:rPr lang="ko-KR" altLang="en-US" dirty="0"/>
              <a:t>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9FFED-5A95-4A77-82C6-90E4C67FAA58}"/>
              </a:ext>
            </a:extLst>
          </p:cNvPr>
          <p:cNvSpPr txBox="1"/>
          <p:nvPr/>
        </p:nvSpPr>
        <p:spPr>
          <a:xfrm>
            <a:off x="7839075" y="262753"/>
            <a:ext cx="4261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AI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활용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이용한 강종 분류</a:t>
            </a:r>
          </a:p>
        </p:txBody>
      </p:sp>
    </p:spTree>
    <p:extLst>
      <p:ext uri="{BB962C8B-B14F-4D97-AF65-F5344CB8AC3E}">
        <p14:creationId xmlns:p14="http://schemas.microsoft.com/office/powerpoint/2010/main" val="205131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3039" y="213360"/>
            <a:ext cx="364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>
                <a:latin typeface="+mj-lt"/>
                <a:ea typeface="나눔바른고딕" panose="020B0603020101020101" pitchFamily="50" charset="-127"/>
              </a:rPr>
              <a:t>연구 추진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15B33D-CFFE-494B-91B8-56B1B1053FA0}"/>
              </a:ext>
            </a:extLst>
          </p:cNvPr>
          <p:cNvSpPr txBox="1"/>
          <p:nvPr/>
        </p:nvSpPr>
        <p:spPr>
          <a:xfrm>
            <a:off x="716280" y="633240"/>
            <a:ext cx="80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밝기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4E5A8-EDAF-4FD4-BAE5-7EA6A8611209}"/>
              </a:ext>
            </a:extLst>
          </p:cNvPr>
          <p:cNvSpPr txBox="1"/>
          <p:nvPr/>
        </p:nvSpPr>
        <p:spPr>
          <a:xfrm>
            <a:off x="917330" y="1037705"/>
            <a:ext cx="9765324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b="1" dirty="0"/>
              <a:t>탄소 함유량이 높을수록 </a:t>
            </a:r>
            <a:r>
              <a:rPr lang="ko-KR" altLang="en-US" sz="1600" dirty="0"/>
              <a:t>입자를 날려보내는데 큰 에너지를 필요로 함 → </a:t>
            </a:r>
            <a:r>
              <a:rPr lang="ko-KR" altLang="en-US" sz="1600" b="1" dirty="0"/>
              <a:t>밝기 증가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픽셀 밝기 값의 평균값</a:t>
            </a:r>
            <a:r>
              <a:rPr lang="en-US" altLang="ko-KR" sz="1600" dirty="0"/>
              <a:t>, </a:t>
            </a:r>
            <a:r>
              <a:rPr lang="ko-KR" altLang="en-US" sz="1600" dirty="0"/>
              <a:t>표준편차</a:t>
            </a:r>
            <a:r>
              <a:rPr lang="en-US" altLang="ko-KR" sz="1600" dirty="0"/>
              <a:t>, </a:t>
            </a:r>
            <a:r>
              <a:rPr lang="ko-KR" altLang="en-US" sz="1600" dirty="0"/>
              <a:t>첨도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왜도</a:t>
            </a:r>
            <a:r>
              <a:rPr lang="en-US" altLang="ko-KR" sz="1600" dirty="0"/>
              <a:t>, </a:t>
            </a:r>
            <a:r>
              <a:rPr lang="ko-KR" altLang="en-US" sz="1600" dirty="0"/>
              <a:t>엔트로피 등 특징을 추출해 특성을 잘 나타낼 수 있는 것으로 분류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639F5F-51E4-4BB4-A46E-40DA628E331F}"/>
              </a:ext>
            </a:extLst>
          </p:cNvPr>
          <p:cNvSpPr txBox="1"/>
          <p:nvPr/>
        </p:nvSpPr>
        <p:spPr>
          <a:xfrm>
            <a:off x="716280" y="1968211"/>
            <a:ext cx="80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길이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B1DED7-DEE5-41A2-9B6D-76F1A2A28F3D}"/>
              </a:ext>
            </a:extLst>
          </p:cNvPr>
          <p:cNvSpPr txBox="1"/>
          <p:nvPr/>
        </p:nvSpPr>
        <p:spPr>
          <a:xfrm>
            <a:off x="917330" y="2372676"/>
            <a:ext cx="9765324" cy="1157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ko-KR" altLang="en-US" sz="1600" b="1" dirty="0"/>
              <a:t>탄소 함유량이 높을수록</a:t>
            </a:r>
            <a:r>
              <a:rPr lang="ko-KR" altLang="en-US" sz="1600" dirty="0"/>
              <a:t> 입자의 표면이 크기 때문에 빨리 식으면서 사라짐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→ </a:t>
            </a:r>
            <a:r>
              <a:rPr lang="ko-KR" altLang="en-US" sz="1600" b="1" dirty="0"/>
              <a:t>길이 감소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Skeletonization </a:t>
            </a:r>
            <a:r>
              <a:rPr lang="ko-KR" altLang="en-US" sz="1600" dirty="0"/>
              <a:t>등을 이용해 길이 추정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D9759E-AC00-417E-9EA3-90F666FD97E9}"/>
              </a:ext>
            </a:extLst>
          </p:cNvPr>
          <p:cNvSpPr txBox="1"/>
          <p:nvPr/>
        </p:nvSpPr>
        <p:spPr>
          <a:xfrm>
            <a:off x="716279" y="3680165"/>
            <a:ext cx="121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파열 정도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56E08-52A1-4C4A-B392-FE22C8626260}"/>
              </a:ext>
            </a:extLst>
          </p:cNvPr>
          <p:cNvSpPr txBox="1"/>
          <p:nvPr/>
        </p:nvSpPr>
        <p:spPr>
          <a:xfrm>
            <a:off x="917330" y="4084630"/>
            <a:ext cx="9765324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케이스 규격에 따르면 </a:t>
            </a:r>
            <a:r>
              <a:rPr lang="ko-KR" altLang="en-US" sz="1600" b="1" dirty="0"/>
              <a:t>탄소 함유량이 높을수록 파열에 정도가 심해 짐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snow flake</a:t>
            </a:r>
            <a:r>
              <a:rPr lang="ko-KR" altLang="en-US" sz="1600" dirty="0"/>
              <a:t>만 추출하여 </a:t>
            </a:r>
            <a:r>
              <a:rPr lang="ko-KR" altLang="en-US" sz="1600" dirty="0" err="1"/>
              <a:t>프랙탈</a:t>
            </a:r>
            <a:r>
              <a:rPr lang="ko-KR" altLang="en-US" sz="1600" dirty="0"/>
              <a:t> 차원</a:t>
            </a:r>
            <a:r>
              <a:rPr lang="en-US" altLang="ko-KR" sz="1600" dirty="0"/>
              <a:t>,</a:t>
            </a:r>
            <a:r>
              <a:rPr lang="ko-KR" altLang="en-US" sz="1600" dirty="0"/>
              <a:t> 가지의 수</a:t>
            </a:r>
            <a:r>
              <a:rPr lang="en-US" altLang="ko-KR" sz="1600" dirty="0"/>
              <a:t>, </a:t>
            </a:r>
            <a:r>
              <a:rPr lang="ko-KR" altLang="en-US" sz="1600" dirty="0"/>
              <a:t>각도</a:t>
            </a:r>
            <a:r>
              <a:rPr lang="en-US" altLang="ko-KR" sz="1600" dirty="0"/>
              <a:t>, </a:t>
            </a:r>
            <a:r>
              <a:rPr lang="ko-KR" altLang="en-US" sz="1600" dirty="0"/>
              <a:t>크기 등을 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70C7-0729-4F1B-AE4E-2ED79AEEC269}"/>
              </a:ext>
            </a:extLst>
          </p:cNvPr>
          <p:cNvSpPr txBox="1"/>
          <p:nvPr/>
        </p:nvSpPr>
        <p:spPr>
          <a:xfrm>
            <a:off x="1353283" y="5194158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이러한 특징 기반으로 </a:t>
            </a:r>
            <a:r>
              <a:rPr lang="en-US" altLang="ko-KR" b="1" dirty="0"/>
              <a:t>AI</a:t>
            </a:r>
            <a:r>
              <a:rPr lang="ko-KR" altLang="en-US" b="1" dirty="0"/>
              <a:t>를 통해 </a:t>
            </a:r>
            <a:endParaRPr lang="en-US" altLang="ko-KR" b="1" dirty="0"/>
          </a:p>
          <a:p>
            <a:pPr algn="ctr"/>
            <a:r>
              <a:rPr lang="ko-KR" altLang="en-US" b="1" dirty="0"/>
              <a:t>강종 구분 가능한 탄소 함유량 간극 실험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BED13-A613-4FCE-946E-B306D6F41BD3}"/>
              </a:ext>
            </a:extLst>
          </p:cNvPr>
          <p:cNvSpPr txBox="1"/>
          <p:nvPr/>
        </p:nvSpPr>
        <p:spPr>
          <a:xfrm>
            <a:off x="7839075" y="262753"/>
            <a:ext cx="4261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AI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활용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이용한 강종 분류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022761-FFE9-4C3D-8FC3-B5D759F9BFDB}"/>
              </a:ext>
            </a:extLst>
          </p:cNvPr>
          <p:cNvGrpSpPr/>
          <p:nvPr/>
        </p:nvGrpSpPr>
        <p:grpSpPr>
          <a:xfrm>
            <a:off x="8018622" y="1828976"/>
            <a:ext cx="4076858" cy="4556562"/>
            <a:chOff x="7872046" y="1600376"/>
            <a:chExt cx="4076858" cy="455656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593560B-63A2-4BF4-9102-63D8DC874F74}"/>
                </a:ext>
              </a:extLst>
            </p:cNvPr>
            <p:cNvGrpSpPr/>
            <p:nvPr/>
          </p:nvGrpSpPr>
          <p:grpSpPr>
            <a:xfrm>
              <a:off x="7872046" y="3239348"/>
              <a:ext cx="4076858" cy="2917590"/>
              <a:chOff x="6931844" y="3479915"/>
              <a:chExt cx="4076858" cy="291759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21E6B67-0A4D-4D8C-A20C-6B99DC04A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45000"/>
                        </a14:imgEffect>
                        <a14:imgEffect>
                          <a14:brightnessContrast contrast="8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31844" y="3479915"/>
                <a:ext cx="3914358" cy="263074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AA14C1-89AE-4995-91DF-8DB1FBA5E5A0}"/>
                  </a:ext>
                </a:extLst>
              </p:cNvPr>
              <p:cNvSpPr txBox="1"/>
              <p:nvPr/>
            </p:nvSpPr>
            <p:spPr>
              <a:xfrm>
                <a:off x="7952642" y="6135895"/>
                <a:ext cx="18727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탄소 함량에 따른 파열 모양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53D223-9BD6-4B22-8D8E-D9E30CBE17EB}"/>
                  </a:ext>
                </a:extLst>
              </p:cNvPr>
              <p:cNvSpPr txBox="1"/>
              <p:nvPr/>
            </p:nvSpPr>
            <p:spPr>
              <a:xfrm>
                <a:off x="9135940" y="6152802"/>
                <a:ext cx="18727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출처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일진사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재료일반</a:t>
                </a: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201515B-E681-4283-A725-C6F1532CD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2046" y="1600376"/>
              <a:ext cx="3912871" cy="1647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111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3039" y="213360"/>
            <a:ext cx="364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ea typeface="나눔바른고딕" panose="020B0603020101020101" pitchFamily="50" charset="-127"/>
              </a:rPr>
              <a:t>4. </a:t>
            </a:r>
            <a:r>
              <a:rPr lang="ko-KR" altLang="en-US" sz="2000" b="1" dirty="0">
                <a:latin typeface="+mj-lt"/>
                <a:ea typeface="나눔바른고딕" panose="020B0603020101020101" pitchFamily="50" charset="-127"/>
              </a:rPr>
              <a:t>추진 일정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FD9F4E1-3278-45FA-B780-5A1C19F39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587229"/>
              </p:ext>
            </p:extLst>
          </p:nvPr>
        </p:nvGraphicFramePr>
        <p:xfrm>
          <a:off x="3399392" y="1561975"/>
          <a:ext cx="8220810" cy="3424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0">
                  <a:extLst>
                    <a:ext uri="{9D8B030D-6E8A-4147-A177-3AD203B41FA5}">
                      <a16:colId xmlns:a16="http://schemas.microsoft.com/office/drawing/2014/main" val="1188935538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06111953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56103141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0082058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890475052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72977469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775254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20469361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36276226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5282088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82269727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91644306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51237838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5888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02523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69005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0276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54242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10954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1E239A1-7CBD-4BAC-829F-E88D2492B4DB}"/>
              </a:ext>
            </a:extLst>
          </p:cNvPr>
          <p:cNvSpPr txBox="1"/>
          <p:nvPr/>
        </p:nvSpPr>
        <p:spPr>
          <a:xfrm>
            <a:off x="1705708" y="1698210"/>
            <a:ext cx="160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주차</a:t>
            </a:r>
            <a:r>
              <a:rPr lang="en-US" altLang="ko-KR" sz="1600" b="1" dirty="0"/>
              <a:t>(Week)</a:t>
            </a:r>
            <a:endParaRPr lang="ko-KR" altLang="en-US" sz="1600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A52CED7-24E3-4BE8-9630-2CBC28087134}"/>
              </a:ext>
            </a:extLst>
          </p:cNvPr>
          <p:cNvSpPr/>
          <p:nvPr/>
        </p:nvSpPr>
        <p:spPr>
          <a:xfrm>
            <a:off x="9184979" y="4529765"/>
            <a:ext cx="109515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2C486-153C-4CB1-BC5D-007A54EF31BE}"/>
              </a:ext>
            </a:extLst>
          </p:cNvPr>
          <p:cNvSpPr txBox="1"/>
          <p:nvPr/>
        </p:nvSpPr>
        <p:spPr>
          <a:xfrm>
            <a:off x="1269893" y="4574391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논문 작성 및 보완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DD5861B-E130-4035-8BEA-AB07F0690040}"/>
              </a:ext>
            </a:extLst>
          </p:cNvPr>
          <p:cNvSpPr/>
          <p:nvPr/>
        </p:nvSpPr>
        <p:spPr>
          <a:xfrm>
            <a:off x="3467111" y="2247309"/>
            <a:ext cx="51089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4F343A-4901-4F72-8A22-7984750FAA20}"/>
              </a:ext>
            </a:extLst>
          </p:cNvPr>
          <p:cNvSpPr txBox="1"/>
          <p:nvPr/>
        </p:nvSpPr>
        <p:spPr>
          <a:xfrm>
            <a:off x="1269893" y="3998117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실시간 분류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E2FB9-7B1B-4372-A99F-46B707E4C864}"/>
              </a:ext>
            </a:extLst>
          </p:cNvPr>
          <p:cNvSpPr txBox="1"/>
          <p:nvPr/>
        </p:nvSpPr>
        <p:spPr>
          <a:xfrm>
            <a:off x="777922" y="3426506"/>
            <a:ext cx="2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i="0" u="none" strike="noStrike">
                <a:effectLst/>
                <a:latin typeface="Pretendard"/>
              </a:rPr>
              <a:t>특징 기반 분류 기법 실험</a:t>
            </a:r>
            <a:endParaRPr lang="ko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5B0EB-8E07-411A-92FF-8306F136E4F7}"/>
              </a:ext>
            </a:extLst>
          </p:cNvPr>
          <p:cNvSpPr txBox="1"/>
          <p:nvPr/>
        </p:nvSpPr>
        <p:spPr>
          <a:xfrm>
            <a:off x="-255181" y="2261127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Spark Test </a:t>
            </a:r>
            <a:r>
              <a:rPr lang="ko-KR" altLang="en-US" sz="1600" b="1" dirty="0"/>
              <a:t>공부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C00D01-DF05-4EAF-8BB3-614B5365FA95}"/>
              </a:ext>
            </a:extLst>
          </p:cNvPr>
          <p:cNvSpPr txBox="1"/>
          <p:nvPr/>
        </p:nvSpPr>
        <p:spPr>
          <a:xfrm>
            <a:off x="-209150" y="2854842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특징 추출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EA84E21-7DDE-44F0-9999-8BCDC68C818C}"/>
              </a:ext>
            </a:extLst>
          </p:cNvPr>
          <p:cNvSpPr/>
          <p:nvPr/>
        </p:nvSpPr>
        <p:spPr>
          <a:xfrm>
            <a:off x="4079242" y="2835645"/>
            <a:ext cx="1763765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2851AA9-0099-40D6-87A1-01098F7AD768}"/>
              </a:ext>
            </a:extLst>
          </p:cNvPr>
          <p:cNvSpPr/>
          <p:nvPr/>
        </p:nvSpPr>
        <p:spPr>
          <a:xfrm>
            <a:off x="5994200" y="3381452"/>
            <a:ext cx="1763765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138AFDE-7353-4BA8-9C4E-159C8A517B5F}"/>
              </a:ext>
            </a:extLst>
          </p:cNvPr>
          <p:cNvSpPr/>
          <p:nvPr/>
        </p:nvSpPr>
        <p:spPr>
          <a:xfrm>
            <a:off x="7901369" y="3969789"/>
            <a:ext cx="109515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CFEA4-9543-4C5A-A482-6A03B12F5F11}"/>
              </a:ext>
            </a:extLst>
          </p:cNvPr>
          <p:cNvSpPr txBox="1"/>
          <p:nvPr/>
        </p:nvSpPr>
        <p:spPr>
          <a:xfrm>
            <a:off x="7839075" y="262753"/>
            <a:ext cx="4261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AI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활용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이용한 강종 분류</a:t>
            </a:r>
          </a:p>
        </p:txBody>
      </p:sp>
    </p:spTree>
    <p:extLst>
      <p:ext uri="{BB962C8B-B14F-4D97-AF65-F5344CB8AC3E}">
        <p14:creationId xmlns:p14="http://schemas.microsoft.com/office/powerpoint/2010/main" val="315852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은찬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</TotalTime>
  <Words>294</Words>
  <Application>Microsoft Office PowerPoint</Application>
  <PresentationFormat>와이드스크린</PresentationFormat>
  <Paragraphs>64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나눔바른고딕</vt:lpstr>
      <vt:lpstr>Arial</vt:lpstr>
      <vt:lpstr>맑은 고딕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김은찬</dc:creator>
  <cp:lastModifiedBy>eunchan</cp:lastModifiedBy>
  <cp:revision>293</cp:revision>
  <dcterms:created xsi:type="dcterms:W3CDTF">2023-06-28T14:15:35Z</dcterms:created>
  <dcterms:modified xsi:type="dcterms:W3CDTF">2023-09-15T14:18:33Z</dcterms:modified>
</cp:coreProperties>
</file>